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67" r:id="rId4"/>
    <p:sldId id="265" r:id="rId5"/>
    <p:sldId id="264" r:id="rId6"/>
    <p:sldId id="257" r:id="rId7"/>
    <p:sldId id="258" r:id="rId8"/>
    <p:sldId id="259" r:id="rId9"/>
    <p:sldId id="260" r:id="rId10"/>
    <p:sldId id="261" r:id="rId11"/>
    <p:sldId id="262" r:id="rId12"/>
    <p:sldId id="263"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86EC-5AAD-4B96-A94B-E0935A97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51B5F-3A8B-4E07-B1E2-12E1738D6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4CE2AD-F0D5-4876-AD53-2340486C786A}"/>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5" name="Footer Placeholder 4">
            <a:extLst>
              <a:ext uri="{FF2B5EF4-FFF2-40B4-BE49-F238E27FC236}">
                <a16:creationId xmlns:a16="http://schemas.microsoft.com/office/drawing/2014/main" id="{756B0EBA-8BE3-41D0-BC82-EA3197845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48CD0-0F5B-4665-ACA7-937B7886BB93}"/>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2373214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C550-85DD-4FDD-9E3D-247D59CDC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E8B89B-8D3D-4BB6-8E21-BA583372A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F116F-BAA6-4711-80F6-0A15298B600D}"/>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5" name="Footer Placeholder 4">
            <a:extLst>
              <a:ext uri="{FF2B5EF4-FFF2-40B4-BE49-F238E27FC236}">
                <a16:creationId xmlns:a16="http://schemas.microsoft.com/office/drawing/2014/main" id="{8E83A45A-4D53-4938-8FE4-01F676575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521ED-FA2E-4C6A-BF0C-7620A411452E}"/>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184824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EB72E-00EF-484F-B526-345BF07B7B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291CC-5CD8-438D-BF46-9BE73ADFB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A12DE-79CB-4DC3-8030-367D303643E4}"/>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5" name="Footer Placeholder 4">
            <a:extLst>
              <a:ext uri="{FF2B5EF4-FFF2-40B4-BE49-F238E27FC236}">
                <a16:creationId xmlns:a16="http://schemas.microsoft.com/office/drawing/2014/main" id="{31735611-6455-4B8E-8485-3917EB4C3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7C632-B65C-4AA4-B494-E128A583B9D7}"/>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2047897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625D-65D6-4E57-903B-B9CC891A5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C69F9-35FA-4AA8-A02C-1C32C7777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562D2-60BE-4CBC-A690-56D4B1E5644A}"/>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5" name="Footer Placeholder 4">
            <a:extLst>
              <a:ext uri="{FF2B5EF4-FFF2-40B4-BE49-F238E27FC236}">
                <a16:creationId xmlns:a16="http://schemas.microsoft.com/office/drawing/2014/main" id="{2B9C2C45-E476-4544-B33F-72957C430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8498D-F3CF-4E48-A400-65E6A6512883}"/>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1431992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AEC-C63C-4DAF-866E-0E291CC699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92321F-5BAE-4972-88F6-D99A330DFE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EE22C1-E592-457F-8993-300991F6FABC}"/>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5" name="Footer Placeholder 4">
            <a:extLst>
              <a:ext uri="{FF2B5EF4-FFF2-40B4-BE49-F238E27FC236}">
                <a16:creationId xmlns:a16="http://schemas.microsoft.com/office/drawing/2014/main" id="{42623D63-CFB7-4973-86F0-5FE953F4D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1354F-4C0C-4C65-AB73-87496BECBC45}"/>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2298772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C7C4-BF4D-4CAF-9F9A-4F5C1FE08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EA165-D071-4245-92E0-82EF2878A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0EA3D4-DE44-4DBA-9308-4FEEE47DB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F35E83-7189-4FEF-841B-30ADE201ED9B}"/>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6" name="Footer Placeholder 5">
            <a:extLst>
              <a:ext uri="{FF2B5EF4-FFF2-40B4-BE49-F238E27FC236}">
                <a16:creationId xmlns:a16="http://schemas.microsoft.com/office/drawing/2014/main" id="{946BE58C-65C6-4871-9336-B082274F7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9FA2C-BCE3-4EF6-BCBB-86551669AB61}"/>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2993442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732F-C42A-4AE9-933A-C0286DDAD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A9292C-4FCA-4553-8918-D8C66C207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6DD998-6728-4FA0-8AA7-A0EC558C7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6BB5B-9D29-4128-A204-7B336824F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AA5982-15B2-4D87-8447-49DDD2D7D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60123-8BE2-4E6F-955F-C5F1264E624B}"/>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8" name="Footer Placeholder 7">
            <a:extLst>
              <a:ext uri="{FF2B5EF4-FFF2-40B4-BE49-F238E27FC236}">
                <a16:creationId xmlns:a16="http://schemas.microsoft.com/office/drawing/2014/main" id="{58A32639-52DE-4C82-858A-2579ED595F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1D6331-41A2-47F9-B2BA-40529D115463}"/>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323062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EA61-A08A-4B89-B9CF-1788C44F4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316259-96F7-4C20-BF39-E0FB7BA97496}"/>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4" name="Footer Placeholder 3">
            <a:extLst>
              <a:ext uri="{FF2B5EF4-FFF2-40B4-BE49-F238E27FC236}">
                <a16:creationId xmlns:a16="http://schemas.microsoft.com/office/drawing/2014/main" id="{4F4F2C94-D316-4D3C-9774-7649DAC23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CC0FEC-86C4-4720-B264-476A1B7D39C0}"/>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174547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880BF-DD3D-42B9-961E-E4F18ECC8D8F}"/>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3" name="Footer Placeholder 2">
            <a:extLst>
              <a:ext uri="{FF2B5EF4-FFF2-40B4-BE49-F238E27FC236}">
                <a16:creationId xmlns:a16="http://schemas.microsoft.com/office/drawing/2014/main" id="{5AAFE20E-FEE7-4918-A722-46D62D3BA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6D493-A355-4DC2-8A3B-12432287C078}"/>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4036540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8893-BA41-409B-9724-DF55C0DC3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52BA26-2CD9-4090-872E-1B9607854E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BE73F-FC0D-4977-9EB7-D58DF508F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91BB1-1383-4D78-80AB-15E1A2B2B4ED}"/>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6" name="Footer Placeholder 5">
            <a:extLst>
              <a:ext uri="{FF2B5EF4-FFF2-40B4-BE49-F238E27FC236}">
                <a16:creationId xmlns:a16="http://schemas.microsoft.com/office/drawing/2014/main" id="{E2A13204-5D48-49D6-B7FA-A987ECEB3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D8E7E-3A3B-4C91-88A1-2A2436FFAEAE}"/>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384714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628C-C520-4CE6-86DF-EDD985A14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E40D7-227D-4B29-B46B-F843EE23E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157642-0854-42C4-AFC1-04FCB7C50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B91-6AA8-4B15-BAD7-AECC4AEAF8D6}"/>
              </a:ext>
            </a:extLst>
          </p:cNvPr>
          <p:cNvSpPr>
            <a:spLocks noGrp="1"/>
          </p:cNvSpPr>
          <p:nvPr>
            <p:ph type="dt" sz="half" idx="10"/>
          </p:nvPr>
        </p:nvSpPr>
        <p:spPr/>
        <p:txBody>
          <a:bodyPr/>
          <a:lstStyle/>
          <a:p>
            <a:fld id="{8A05B726-1B8C-4367-AE1D-303FAD52D9AC}" type="datetimeFigureOut">
              <a:rPr lang="en-US" smtClean="0"/>
              <a:t>7/14/2020</a:t>
            </a:fld>
            <a:endParaRPr lang="en-US"/>
          </a:p>
        </p:txBody>
      </p:sp>
      <p:sp>
        <p:nvSpPr>
          <p:cNvPr id="6" name="Footer Placeholder 5">
            <a:extLst>
              <a:ext uri="{FF2B5EF4-FFF2-40B4-BE49-F238E27FC236}">
                <a16:creationId xmlns:a16="http://schemas.microsoft.com/office/drawing/2014/main" id="{DACB62FD-8505-425D-ACE6-913350056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B7919-50B5-4468-AD62-E736ECBD2D76}"/>
              </a:ext>
            </a:extLst>
          </p:cNvPr>
          <p:cNvSpPr>
            <a:spLocks noGrp="1"/>
          </p:cNvSpPr>
          <p:nvPr>
            <p:ph type="sldNum" sz="quarter" idx="12"/>
          </p:nvPr>
        </p:nvSpPr>
        <p:spPr/>
        <p:txBody>
          <a:bodyPr/>
          <a:lstStyle/>
          <a:p>
            <a:fld id="{CE0D456D-E736-4FD6-816B-020F94AFAE01}" type="slidenum">
              <a:rPr lang="en-US" smtClean="0"/>
              <a:t>‹#›</a:t>
            </a:fld>
            <a:endParaRPr lang="en-US"/>
          </a:p>
        </p:txBody>
      </p:sp>
    </p:spTree>
    <p:extLst>
      <p:ext uri="{BB962C8B-B14F-4D97-AF65-F5344CB8AC3E}">
        <p14:creationId xmlns:p14="http://schemas.microsoft.com/office/powerpoint/2010/main" val="3660556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8A685-B86F-4B6A-946A-E4A5F79D33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455686-B28C-4757-BF2B-DC64EAD63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F76CB-4514-470D-8D46-A260E1C82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5B726-1B8C-4367-AE1D-303FAD52D9AC}" type="datetimeFigureOut">
              <a:rPr lang="en-US" smtClean="0"/>
              <a:t>7/14/2020</a:t>
            </a:fld>
            <a:endParaRPr lang="en-US"/>
          </a:p>
        </p:txBody>
      </p:sp>
      <p:sp>
        <p:nvSpPr>
          <p:cNvPr id="5" name="Footer Placeholder 4">
            <a:extLst>
              <a:ext uri="{FF2B5EF4-FFF2-40B4-BE49-F238E27FC236}">
                <a16:creationId xmlns:a16="http://schemas.microsoft.com/office/drawing/2014/main" id="{F7EB782F-21D1-45B5-814E-59E4D476B1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3DC37-5CE8-42CA-91C9-FB7B39466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D456D-E736-4FD6-816B-020F94AFAE01}" type="slidenum">
              <a:rPr lang="en-US" smtClean="0"/>
              <a:t>‹#›</a:t>
            </a:fld>
            <a:endParaRPr lang="en-US"/>
          </a:p>
        </p:txBody>
      </p:sp>
    </p:spTree>
    <p:extLst>
      <p:ext uri="{BB962C8B-B14F-4D97-AF65-F5344CB8AC3E}">
        <p14:creationId xmlns:p14="http://schemas.microsoft.com/office/powerpoint/2010/main" val="305637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053B-33BE-4F07-AABD-914B3C9763C6}"/>
              </a:ext>
            </a:extLst>
          </p:cNvPr>
          <p:cNvSpPr>
            <a:spLocks noGrp="1"/>
          </p:cNvSpPr>
          <p:nvPr>
            <p:ph type="ctrTitle"/>
          </p:nvPr>
        </p:nvSpPr>
        <p:spPr>
          <a:xfrm>
            <a:off x="0" y="2276475"/>
            <a:ext cx="12192000" cy="1062038"/>
          </a:xfrm>
          <a:solidFill>
            <a:schemeClr val="accent1">
              <a:lumMod val="40000"/>
              <a:lumOff val="60000"/>
            </a:schemeClr>
          </a:solidFill>
        </p:spPr>
        <p:txBody>
          <a:bodyPr/>
          <a:lstStyle/>
          <a:p>
            <a:r>
              <a:rPr lang="en-US" dirty="0"/>
              <a:t>Using the Contextual Learning Portal</a:t>
            </a:r>
          </a:p>
        </p:txBody>
      </p:sp>
      <p:sp>
        <p:nvSpPr>
          <p:cNvPr id="3" name="Subtitle 2">
            <a:extLst>
              <a:ext uri="{FF2B5EF4-FFF2-40B4-BE49-F238E27FC236}">
                <a16:creationId xmlns:a16="http://schemas.microsoft.com/office/drawing/2014/main" id="{872607E5-9A06-4339-9E23-F0F45FD16D00}"/>
              </a:ext>
            </a:extLst>
          </p:cNvPr>
          <p:cNvSpPr>
            <a:spLocks noGrp="1"/>
          </p:cNvSpPr>
          <p:nvPr>
            <p:ph type="subTitle" idx="1"/>
          </p:nvPr>
        </p:nvSpPr>
        <p:spPr/>
        <p:txBody>
          <a:bodyPr/>
          <a:lstStyle/>
          <a:p>
            <a:r>
              <a:rPr lang="en-US" dirty="0"/>
              <a:t>Creating Lesson Plans for the 2020 Teacher Externship Program </a:t>
            </a:r>
          </a:p>
          <a:p>
            <a:r>
              <a:rPr lang="en-US" dirty="0"/>
              <a:t>http://resources21.org</a:t>
            </a:r>
          </a:p>
        </p:txBody>
      </p:sp>
    </p:spTree>
    <p:extLst>
      <p:ext uri="{BB962C8B-B14F-4D97-AF65-F5344CB8AC3E}">
        <p14:creationId xmlns:p14="http://schemas.microsoft.com/office/powerpoint/2010/main" val="548982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2C4CAB-8EC3-4A20-BCA5-DFFA958410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462" y="723899"/>
            <a:ext cx="11357138" cy="5572125"/>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DE8676D8-4D00-4658-A5F2-1144CD0DDA3F}"/>
              </a:ext>
            </a:extLst>
          </p:cNvPr>
          <p:cNvSpPr/>
          <p:nvPr/>
        </p:nvSpPr>
        <p:spPr>
          <a:xfrm>
            <a:off x="3601085" y="1577340"/>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26E8EFE5-3C24-4CB0-8E46-2CFDEE7226C6}"/>
              </a:ext>
            </a:extLst>
          </p:cNvPr>
          <p:cNvSpPr/>
          <p:nvPr/>
        </p:nvSpPr>
        <p:spPr>
          <a:xfrm>
            <a:off x="152400" y="3192145"/>
            <a:ext cx="2762250" cy="3189605"/>
          </a:xfrm>
          <a:prstGeom prst="wedgeRectCallout">
            <a:avLst>
              <a:gd name="adj1" fmla="val -38887"/>
              <a:gd name="adj2" fmla="val 5865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These  next two tabs are optional.  </a:t>
            </a:r>
          </a:p>
          <a:p>
            <a:pPr algn="ctr"/>
            <a:endParaRPr lang="en-US" dirty="0"/>
          </a:p>
          <a:p>
            <a:pPr algn="ctr"/>
            <a:r>
              <a:rPr lang="en-US" dirty="0"/>
              <a:t>Tab 5 provides a flexible grid for creating a multi-lesson outline.</a:t>
            </a:r>
          </a:p>
        </p:txBody>
      </p:sp>
    </p:spTree>
    <p:extLst>
      <p:ext uri="{BB962C8B-B14F-4D97-AF65-F5344CB8AC3E}">
        <p14:creationId xmlns:p14="http://schemas.microsoft.com/office/powerpoint/2010/main" val="4116001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418B9-DAF2-4278-9D11-3C6FCB01C6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362" y="733425"/>
            <a:ext cx="11725275" cy="564832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DE8676D8-4D00-4658-A5F2-1144CD0DDA3F}"/>
              </a:ext>
            </a:extLst>
          </p:cNvPr>
          <p:cNvSpPr/>
          <p:nvPr/>
        </p:nvSpPr>
        <p:spPr>
          <a:xfrm>
            <a:off x="5020310" y="1424940"/>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B647A748-F066-4A80-BF32-AB5339BCB2B9}"/>
              </a:ext>
            </a:extLst>
          </p:cNvPr>
          <p:cNvSpPr/>
          <p:nvPr/>
        </p:nvSpPr>
        <p:spPr>
          <a:xfrm>
            <a:off x="9310687" y="1962785"/>
            <a:ext cx="2762250" cy="3189605"/>
          </a:xfrm>
          <a:prstGeom prst="wedgeRectCallout">
            <a:avLst>
              <a:gd name="adj1" fmla="val -38887"/>
              <a:gd name="adj2" fmla="val 5865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 6 provides a text area for creating  “Activity Sheets” which will be displayed online with your lesson plan.  You can create and display worksheets, handouts, vocabulary lists, rubrics or other documents using this screen.</a:t>
            </a:r>
          </a:p>
        </p:txBody>
      </p:sp>
    </p:spTree>
    <p:extLst>
      <p:ext uri="{BB962C8B-B14F-4D97-AF65-F5344CB8AC3E}">
        <p14:creationId xmlns:p14="http://schemas.microsoft.com/office/powerpoint/2010/main" val="684547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1D54B3-4C9E-4A27-81AB-8FA5D100E5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400050"/>
            <a:ext cx="11372850" cy="565581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DE8676D8-4D00-4658-A5F2-1144CD0DDA3F}"/>
              </a:ext>
            </a:extLst>
          </p:cNvPr>
          <p:cNvSpPr/>
          <p:nvPr/>
        </p:nvSpPr>
        <p:spPr>
          <a:xfrm>
            <a:off x="6972935" y="1289559"/>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4E8A17ED-B44F-434B-A580-A491CC284736}"/>
              </a:ext>
            </a:extLst>
          </p:cNvPr>
          <p:cNvSpPr/>
          <p:nvPr/>
        </p:nvSpPr>
        <p:spPr>
          <a:xfrm>
            <a:off x="133350" y="2676525"/>
            <a:ext cx="2724150" cy="4048125"/>
          </a:xfrm>
          <a:prstGeom prst="wedgeRectCallout">
            <a:avLst>
              <a:gd name="adj1" fmla="val -39936"/>
              <a:gd name="adj2" fmla="val 55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 7 is required for PUBLISHING  your project.  When you are ready for the project to appear online, fill in YES for the “Ready to Share / Publish” question and click to SAVE.  This step will generate an email to the website manager who will okay the project.</a:t>
            </a:r>
          </a:p>
        </p:txBody>
      </p:sp>
      <p:sp>
        <p:nvSpPr>
          <p:cNvPr id="6" name="Speech Bubble: Rectangle 5">
            <a:extLst>
              <a:ext uri="{FF2B5EF4-FFF2-40B4-BE49-F238E27FC236}">
                <a16:creationId xmlns:a16="http://schemas.microsoft.com/office/drawing/2014/main" id="{8F9F5F40-E244-47C4-9420-B6EBFFD993E3}"/>
              </a:ext>
            </a:extLst>
          </p:cNvPr>
          <p:cNvSpPr/>
          <p:nvPr/>
        </p:nvSpPr>
        <p:spPr>
          <a:xfrm>
            <a:off x="9334500" y="5114925"/>
            <a:ext cx="2724150" cy="1524000"/>
          </a:xfrm>
          <a:prstGeom prst="wedgeRectCallout">
            <a:avLst>
              <a:gd name="adj1" fmla="val -112663"/>
              <a:gd name="adj2" fmla="val -62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that you can choose TAGS to help readers find your project.</a:t>
            </a:r>
          </a:p>
        </p:txBody>
      </p:sp>
    </p:spTree>
    <p:extLst>
      <p:ext uri="{BB962C8B-B14F-4D97-AF65-F5344CB8AC3E}">
        <p14:creationId xmlns:p14="http://schemas.microsoft.com/office/powerpoint/2010/main" val="1281730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2DCA42-D330-4D45-95A3-1EFC792ACC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409210">
            <a:off x="476249" y="294839"/>
            <a:ext cx="5981700" cy="573405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81DD1D8-5044-4ABE-9F3A-12EBC75DC3C4}"/>
              </a:ext>
            </a:extLst>
          </p:cNvPr>
          <p:cNvPicPr>
            <a:picLocks noChangeAspect="1"/>
          </p:cNvPicPr>
          <p:nvPr/>
        </p:nvPicPr>
        <p:blipFill>
          <a:blip r:embed="rId3"/>
          <a:stretch>
            <a:fillRect/>
          </a:stretch>
        </p:blipFill>
        <p:spPr>
          <a:xfrm>
            <a:off x="5953125" y="3024140"/>
            <a:ext cx="4429760" cy="3833860"/>
          </a:xfrm>
          <a:prstGeom prst="rect">
            <a:avLst/>
          </a:prstGeom>
        </p:spPr>
      </p:pic>
      <p:sp>
        <p:nvSpPr>
          <p:cNvPr id="5" name="Speech Bubble: Rectangle 4">
            <a:extLst>
              <a:ext uri="{FF2B5EF4-FFF2-40B4-BE49-F238E27FC236}">
                <a16:creationId xmlns:a16="http://schemas.microsoft.com/office/drawing/2014/main" id="{4E8A17ED-B44F-434B-A580-A491CC284736}"/>
              </a:ext>
            </a:extLst>
          </p:cNvPr>
          <p:cNvSpPr/>
          <p:nvPr/>
        </p:nvSpPr>
        <p:spPr>
          <a:xfrm>
            <a:off x="9150096" y="133349"/>
            <a:ext cx="2724150" cy="5362575"/>
          </a:xfrm>
          <a:prstGeom prst="wedgeRectCallout">
            <a:avLst>
              <a:gd name="adj1" fmla="val 40134"/>
              <a:gd name="adj2" fmla="val 46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published, the project can be viewed on the portal.  Readers can search the portal by subject, tags, keywords, framework standards/competencies or other search features to find projects that they can adapt for their own classrooms.</a:t>
            </a:r>
          </a:p>
          <a:p>
            <a:pPr algn="ctr"/>
            <a:endParaRPr lang="en-US" dirty="0"/>
          </a:p>
        </p:txBody>
      </p:sp>
    </p:spTree>
    <p:extLst>
      <p:ext uri="{BB962C8B-B14F-4D97-AF65-F5344CB8AC3E}">
        <p14:creationId xmlns:p14="http://schemas.microsoft.com/office/powerpoint/2010/main" val="3133600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5877-9165-4F35-8D4C-F7E4EDF9881A}"/>
              </a:ext>
            </a:extLst>
          </p:cNvPr>
          <p:cNvSpPr>
            <a:spLocks noGrp="1"/>
          </p:cNvSpPr>
          <p:nvPr>
            <p:ph type="title"/>
          </p:nvPr>
        </p:nvSpPr>
        <p:spPr>
          <a:xfrm>
            <a:off x="0" y="60431"/>
            <a:ext cx="12192000" cy="1325563"/>
          </a:xfrm>
          <a:solidFill>
            <a:schemeClr val="accent1">
              <a:lumMod val="60000"/>
              <a:lumOff val="40000"/>
            </a:schemeClr>
          </a:solidFill>
        </p:spPr>
        <p:txBody>
          <a:bodyPr/>
          <a:lstStyle/>
          <a:p>
            <a:r>
              <a:rPr lang="en-US" dirty="0"/>
              <a:t>Technical Assistance</a:t>
            </a:r>
          </a:p>
        </p:txBody>
      </p:sp>
      <p:sp>
        <p:nvSpPr>
          <p:cNvPr id="3" name="Content Placeholder 2">
            <a:extLst>
              <a:ext uri="{FF2B5EF4-FFF2-40B4-BE49-F238E27FC236}">
                <a16:creationId xmlns:a16="http://schemas.microsoft.com/office/drawing/2014/main" id="{F3B3541A-7734-4684-973B-650E1BB4DBDE}"/>
              </a:ext>
            </a:extLst>
          </p:cNvPr>
          <p:cNvSpPr>
            <a:spLocks noGrp="1"/>
          </p:cNvSpPr>
          <p:nvPr>
            <p:ph sz="half" idx="1"/>
          </p:nvPr>
        </p:nvSpPr>
        <p:spPr>
          <a:xfrm>
            <a:off x="838200" y="1825625"/>
            <a:ext cx="6457950" cy="4351338"/>
          </a:xfrm>
        </p:spPr>
        <p:txBody>
          <a:bodyPr/>
          <a:lstStyle/>
          <a:p>
            <a:pPr marL="0" indent="0">
              <a:buNone/>
            </a:pPr>
            <a:r>
              <a:rPr lang="en-US" dirty="0"/>
              <a:t>For assistance with any of the screens:</a:t>
            </a:r>
          </a:p>
          <a:p>
            <a:pPr marL="0" indent="0">
              <a:buNone/>
            </a:pPr>
            <a:r>
              <a:rPr lang="en-US" dirty="0"/>
              <a:t>Jennifer Leonard </a:t>
            </a:r>
          </a:p>
          <a:p>
            <a:pPr marL="0" indent="0">
              <a:buNone/>
            </a:pPr>
            <a:r>
              <a:rPr lang="en-US" dirty="0"/>
              <a:t>The Skills Library </a:t>
            </a:r>
          </a:p>
          <a:p>
            <a:pPr marL="0" indent="0">
              <a:buNone/>
            </a:pPr>
            <a:r>
              <a:rPr lang="en-US" dirty="0"/>
              <a:t>Email: jleonard@skillslibrary.com</a:t>
            </a:r>
          </a:p>
        </p:txBody>
      </p:sp>
      <p:pic>
        <p:nvPicPr>
          <p:cNvPr id="10" name="Picture 9">
            <a:extLst>
              <a:ext uri="{FF2B5EF4-FFF2-40B4-BE49-F238E27FC236}">
                <a16:creationId xmlns:a16="http://schemas.microsoft.com/office/drawing/2014/main" id="{7CE61160-F4E9-40D8-9311-F81D79AD40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34860" y="1825625"/>
            <a:ext cx="2857899" cy="3029373"/>
          </a:xfrm>
          <a:prstGeom prst="rect">
            <a:avLst/>
          </a:prstGeom>
        </p:spPr>
      </p:pic>
    </p:spTree>
    <p:extLst>
      <p:ext uri="{BB962C8B-B14F-4D97-AF65-F5344CB8AC3E}">
        <p14:creationId xmlns:p14="http://schemas.microsoft.com/office/powerpoint/2010/main" val="344746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AD2123-9395-4C4E-B8BE-09A76CFBF4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62" t="11667" r="2031" b="7361"/>
          <a:stretch/>
        </p:blipFill>
        <p:spPr>
          <a:xfrm>
            <a:off x="219075" y="466725"/>
            <a:ext cx="11128860" cy="525780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70B01A55-3AC7-4F23-83DD-2BE85BF82082}"/>
              </a:ext>
            </a:extLst>
          </p:cNvPr>
          <p:cNvSpPr/>
          <p:nvPr/>
        </p:nvSpPr>
        <p:spPr>
          <a:xfrm>
            <a:off x="9253537" y="1128713"/>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9396EE69-7C35-430A-ADAC-3219A5F2BA89}"/>
              </a:ext>
            </a:extLst>
          </p:cNvPr>
          <p:cNvSpPr/>
          <p:nvPr/>
        </p:nvSpPr>
        <p:spPr>
          <a:xfrm>
            <a:off x="9667875" y="2743200"/>
            <a:ext cx="2428874" cy="2686050"/>
          </a:xfrm>
          <a:prstGeom prst="wedgeRectCallout">
            <a:avLst>
              <a:gd name="adj1" fmla="val -39522"/>
              <a:gd name="adj2" fmla="val -97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From any page in the Contextual Learning Portal, use the links in the top right to “Register” on your first visit, and to “Sign In” on subsequent visits.</a:t>
            </a:r>
          </a:p>
        </p:txBody>
      </p:sp>
    </p:spTree>
    <p:extLst>
      <p:ext uri="{BB962C8B-B14F-4D97-AF65-F5344CB8AC3E}">
        <p14:creationId xmlns:p14="http://schemas.microsoft.com/office/powerpoint/2010/main" val="1204371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9981-44C5-4AEB-90B4-09F31D5697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81" t="11111" r="2499" b="6111"/>
          <a:stretch/>
        </p:blipFill>
        <p:spPr>
          <a:xfrm>
            <a:off x="238127" y="429641"/>
            <a:ext cx="11077574" cy="5332984"/>
          </a:xfrm>
          <a:prstGeom prst="rect">
            <a:avLst/>
          </a:prstGeom>
        </p:spPr>
      </p:pic>
      <p:sp>
        <p:nvSpPr>
          <p:cNvPr id="10" name="Oval 9">
            <a:extLst>
              <a:ext uri="{FF2B5EF4-FFF2-40B4-BE49-F238E27FC236}">
                <a16:creationId xmlns:a16="http://schemas.microsoft.com/office/drawing/2014/main" id="{70B01A55-3AC7-4F23-83DD-2BE85BF82082}"/>
              </a:ext>
            </a:extLst>
          </p:cNvPr>
          <p:cNvSpPr/>
          <p:nvPr/>
        </p:nvSpPr>
        <p:spPr>
          <a:xfrm>
            <a:off x="4748212" y="347663"/>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9396EE69-7C35-430A-ADAC-3219A5F2BA89}"/>
              </a:ext>
            </a:extLst>
          </p:cNvPr>
          <p:cNvSpPr/>
          <p:nvPr/>
        </p:nvSpPr>
        <p:spPr>
          <a:xfrm>
            <a:off x="7600950" y="1966912"/>
            <a:ext cx="4191000" cy="2924175"/>
          </a:xfrm>
          <a:prstGeom prst="wedgeRectCallout">
            <a:avLst>
              <a:gd name="adj1" fmla="val -85341"/>
              <a:gd name="adj2" fmla="val -90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you are signed in, click “Submit a Project” on the navigation bar along the top.   </a:t>
            </a:r>
          </a:p>
          <a:p>
            <a:pPr algn="ctr"/>
            <a:endParaRPr lang="en-US" dirty="0"/>
          </a:p>
          <a:p>
            <a:pPr algn="ctr"/>
            <a:r>
              <a:rPr lang="en-US" dirty="0"/>
              <a:t>On the project page, you will see that you can click to start a “New Project.” </a:t>
            </a:r>
          </a:p>
          <a:p>
            <a:pPr algn="ctr"/>
            <a:endParaRPr lang="en-US" dirty="0"/>
          </a:p>
          <a:p>
            <a:pPr algn="ctr"/>
            <a:r>
              <a:rPr lang="en-US" dirty="0"/>
              <a:t>You will also be able to click to continue working on your project once you have started. </a:t>
            </a:r>
          </a:p>
        </p:txBody>
      </p:sp>
    </p:spTree>
    <p:extLst>
      <p:ext uri="{BB962C8B-B14F-4D97-AF65-F5344CB8AC3E}">
        <p14:creationId xmlns:p14="http://schemas.microsoft.com/office/powerpoint/2010/main" val="3509766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E797AF-96A7-4A92-B128-0B08A15228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929" y="365760"/>
            <a:ext cx="11184591" cy="6126480"/>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7E5A2585-7408-4463-989D-7D9A3A420703}"/>
              </a:ext>
            </a:extLst>
          </p:cNvPr>
          <p:cNvSpPr/>
          <p:nvPr/>
        </p:nvSpPr>
        <p:spPr>
          <a:xfrm>
            <a:off x="2971800" y="2200275"/>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8D65F2DF-4D4E-447D-A82B-356560DEF1C2}"/>
              </a:ext>
            </a:extLst>
          </p:cNvPr>
          <p:cNvSpPr/>
          <p:nvPr/>
        </p:nvSpPr>
        <p:spPr>
          <a:xfrm>
            <a:off x="9344025" y="2771775"/>
            <a:ext cx="2752724" cy="3448050"/>
          </a:xfrm>
          <a:prstGeom prst="wedgeRectCallout">
            <a:avLst>
              <a:gd name="adj1" fmla="val -41761"/>
              <a:gd name="adj2" fmla="val 63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shows the project template.  The template is organized in a series of tabs, starting with 1 – Basics.</a:t>
            </a:r>
          </a:p>
        </p:txBody>
      </p:sp>
    </p:spTree>
    <p:extLst>
      <p:ext uri="{BB962C8B-B14F-4D97-AF65-F5344CB8AC3E}">
        <p14:creationId xmlns:p14="http://schemas.microsoft.com/office/powerpoint/2010/main" val="170380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112EC7-1105-4390-9111-8994B9DA4B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0500" y="247649"/>
            <a:ext cx="11811000" cy="5772151"/>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E3A81886-96A9-43DC-BDAD-7AC86CEE556F}"/>
              </a:ext>
            </a:extLst>
          </p:cNvPr>
          <p:cNvSpPr/>
          <p:nvPr/>
        </p:nvSpPr>
        <p:spPr>
          <a:xfrm>
            <a:off x="4429125" y="714375"/>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FEDEEAB8-FEB0-472D-86BE-BCE08CBCF07C}"/>
              </a:ext>
            </a:extLst>
          </p:cNvPr>
          <p:cNvSpPr/>
          <p:nvPr/>
        </p:nvSpPr>
        <p:spPr>
          <a:xfrm>
            <a:off x="9344025" y="2771775"/>
            <a:ext cx="2752724" cy="3448050"/>
          </a:xfrm>
          <a:prstGeom prst="wedgeRectCallout">
            <a:avLst>
              <a:gd name="adj1" fmla="val -41761"/>
              <a:gd name="adj2" fmla="val 63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 2 includes the elements of a lesson.</a:t>
            </a:r>
          </a:p>
          <a:p>
            <a:pPr algn="ctr"/>
            <a:endParaRPr lang="en-US" dirty="0"/>
          </a:p>
        </p:txBody>
      </p:sp>
    </p:spTree>
    <p:extLst>
      <p:ext uri="{BB962C8B-B14F-4D97-AF65-F5344CB8AC3E}">
        <p14:creationId xmlns:p14="http://schemas.microsoft.com/office/powerpoint/2010/main" val="266529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164B58-A82D-4BA8-BD6C-CF1BBDBD65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219" y="185420"/>
            <a:ext cx="11032191" cy="6045200"/>
          </a:xfrm>
          <a:prstGeom prst="rect">
            <a:avLst/>
          </a:prstGeom>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827FB56E-8F61-430B-825C-1D7315B9F73C}"/>
              </a:ext>
            </a:extLst>
          </p:cNvPr>
          <p:cNvSpPr/>
          <p:nvPr/>
        </p:nvSpPr>
        <p:spPr>
          <a:xfrm>
            <a:off x="6924675" y="676275"/>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E62DCC99-2E9A-451A-8EB6-36916FFF5F70}"/>
              </a:ext>
            </a:extLst>
          </p:cNvPr>
          <p:cNvSpPr/>
          <p:nvPr/>
        </p:nvSpPr>
        <p:spPr>
          <a:xfrm>
            <a:off x="133350" y="3268345"/>
            <a:ext cx="3314700" cy="3189605"/>
          </a:xfrm>
          <a:prstGeom prst="wedgeRectCallout">
            <a:avLst>
              <a:gd name="adj1" fmla="val -38887"/>
              <a:gd name="adj2" fmla="val 58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 3 provides space for describing the “Instructional Techniques / Recommended Strategies” that are used in your lesson.   Fill in the relevant sections.  Notice that on this and every tab in the template, you can attach / upload photos, documents, PowerPoints, or PDFs, or links to websites or other materials. </a:t>
            </a:r>
          </a:p>
        </p:txBody>
      </p:sp>
    </p:spTree>
    <p:extLst>
      <p:ext uri="{BB962C8B-B14F-4D97-AF65-F5344CB8AC3E}">
        <p14:creationId xmlns:p14="http://schemas.microsoft.com/office/powerpoint/2010/main" val="4059899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336580-0BA2-4CEC-87BA-99467E89E6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8750" y="277442"/>
            <a:ext cx="10629900" cy="5191938"/>
          </a:xfrm>
          <a:prstGeom prst="rect">
            <a:avLst/>
          </a:prstGeom>
        </p:spPr>
      </p:pic>
      <p:sp>
        <p:nvSpPr>
          <p:cNvPr id="3" name="Oval 2">
            <a:extLst>
              <a:ext uri="{FF2B5EF4-FFF2-40B4-BE49-F238E27FC236}">
                <a16:creationId xmlns:a16="http://schemas.microsoft.com/office/drawing/2014/main" id="{DE8676D8-4D00-4658-A5F2-1144CD0DDA3F}"/>
              </a:ext>
            </a:extLst>
          </p:cNvPr>
          <p:cNvSpPr/>
          <p:nvPr/>
        </p:nvSpPr>
        <p:spPr>
          <a:xfrm>
            <a:off x="8068310" y="571499"/>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97BA688C-6AD2-4384-AD34-EF8ADD50E23D}"/>
              </a:ext>
            </a:extLst>
          </p:cNvPr>
          <p:cNvSpPr/>
          <p:nvPr/>
        </p:nvSpPr>
        <p:spPr>
          <a:xfrm>
            <a:off x="133350" y="3268345"/>
            <a:ext cx="3314700" cy="3189605"/>
          </a:xfrm>
          <a:prstGeom prst="wedgeRectCallout">
            <a:avLst>
              <a:gd name="adj1" fmla="val -38887"/>
              <a:gd name="adj2" fmla="val 58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 4 provides checklists for identifying the learning standards used in your lesson.  STEP 1: Choose the Framework, then a domain or strand, then a grade level if applicable.  The click to DISPLAY.  STEP 2: Then check the standards that are relevant to your lesson and click to SAVE.</a:t>
            </a:r>
          </a:p>
        </p:txBody>
      </p:sp>
    </p:spTree>
    <p:extLst>
      <p:ext uri="{BB962C8B-B14F-4D97-AF65-F5344CB8AC3E}">
        <p14:creationId xmlns:p14="http://schemas.microsoft.com/office/powerpoint/2010/main" val="2143784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17565E-F7D8-4A5B-A490-05D6DD5F42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278346">
            <a:off x="2641345" y="1963065"/>
            <a:ext cx="8077200" cy="4287520"/>
          </a:xfrm>
          <a:prstGeom prst="rect">
            <a:avLst/>
          </a:prstGeom>
        </p:spPr>
      </p:pic>
      <p:pic>
        <p:nvPicPr>
          <p:cNvPr id="5" name="Picture 4">
            <a:extLst>
              <a:ext uri="{FF2B5EF4-FFF2-40B4-BE49-F238E27FC236}">
                <a16:creationId xmlns:a16="http://schemas.microsoft.com/office/drawing/2014/main" id="{BF66BFD7-9400-4B79-89C7-75594294B4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5999" y="723900"/>
            <a:ext cx="2428241" cy="871220"/>
          </a:xfrm>
          <a:prstGeom prst="rect">
            <a:avLst/>
          </a:prstGeom>
        </p:spPr>
      </p:pic>
      <p:sp>
        <p:nvSpPr>
          <p:cNvPr id="6" name="Oval 5">
            <a:extLst>
              <a:ext uri="{FF2B5EF4-FFF2-40B4-BE49-F238E27FC236}">
                <a16:creationId xmlns:a16="http://schemas.microsoft.com/office/drawing/2014/main" id="{4BE35F10-6EFD-46FD-995B-C5BBD2250B7F}"/>
              </a:ext>
            </a:extLst>
          </p:cNvPr>
          <p:cNvSpPr/>
          <p:nvPr/>
        </p:nvSpPr>
        <p:spPr>
          <a:xfrm>
            <a:off x="7506335" y="1072515"/>
            <a:ext cx="1895475"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46A6EAAD-3035-402A-9F66-D6CE47C1C50D}"/>
              </a:ext>
            </a:extLst>
          </p:cNvPr>
          <p:cNvSpPr/>
          <p:nvPr/>
        </p:nvSpPr>
        <p:spPr>
          <a:xfrm>
            <a:off x="8879839" y="3087650"/>
            <a:ext cx="2883535" cy="2284450"/>
          </a:xfrm>
          <a:prstGeom prst="wedgeRectCallout">
            <a:avLst>
              <a:gd name="adj1" fmla="val -42521"/>
              <a:gd name="adj2" fmla="val 65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Here is a look at Step 2 of the Learning Standards Tab (Tab 4).  Simply check the relevant standards and SAVE… </a:t>
            </a:r>
          </a:p>
          <a:p>
            <a:pPr algn="ctr"/>
            <a:r>
              <a:rPr lang="en-US" dirty="0"/>
              <a:t>Repeat to add more from other frameworks.</a:t>
            </a:r>
          </a:p>
        </p:txBody>
      </p:sp>
    </p:spTree>
    <p:extLst>
      <p:ext uri="{BB962C8B-B14F-4D97-AF65-F5344CB8AC3E}">
        <p14:creationId xmlns:p14="http://schemas.microsoft.com/office/powerpoint/2010/main" val="2544156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485</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Using the Contextual Learning Portal</vt:lpstr>
      <vt:lpstr>Technical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Leonard</dc:creator>
  <cp:lastModifiedBy>Jennifer Leonard</cp:lastModifiedBy>
  <cp:revision>9</cp:revision>
  <dcterms:created xsi:type="dcterms:W3CDTF">2019-07-08T02:39:48Z</dcterms:created>
  <dcterms:modified xsi:type="dcterms:W3CDTF">2020-07-14T16:35:45Z</dcterms:modified>
</cp:coreProperties>
</file>